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353" r:id="rId3"/>
    <p:sldId id="405" r:id="rId4"/>
    <p:sldId id="409" r:id="rId5"/>
    <p:sldId id="407" r:id="rId6"/>
    <p:sldId id="361" r:id="rId7"/>
    <p:sldId id="388" r:id="rId8"/>
    <p:sldId id="389" r:id="rId9"/>
    <p:sldId id="401" r:id="rId10"/>
    <p:sldId id="404" r:id="rId11"/>
    <p:sldId id="402" r:id="rId12"/>
    <p:sldId id="394" r:id="rId13"/>
    <p:sldId id="367" r:id="rId14"/>
    <p:sldId id="373" r:id="rId15"/>
    <p:sldId id="375" r:id="rId16"/>
    <p:sldId id="403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000"/>
    <a:srgbClr val="5A0003"/>
    <a:srgbClr val="660033"/>
    <a:srgbClr val="292929"/>
    <a:srgbClr val="4D4D4D"/>
    <a:srgbClr val="800000"/>
    <a:srgbClr val="C6C7C8"/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19" autoAdjust="0"/>
    <p:restoredTop sz="90929"/>
  </p:normalViewPr>
  <p:slideViewPr>
    <p:cSldViewPr>
      <p:cViewPr varScale="1">
        <p:scale>
          <a:sx n="122" d="100"/>
          <a:sy n="122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0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05">
              <a:defRPr sz="1200" smtClean="0"/>
            </a:lvl1pPr>
          </a:lstStyle>
          <a:p>
            <a:pPr>
              <a:defRPr/>
            </a:pPr>
            <a:fld id="{F743B5A2-F523-4F19-B0D5-ED7A0605EF76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0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05">
              <a:defRPr sz="1200" smtClean="0"/>
            </a:lvl1pPr>
          </a:lstStyle>
          <a:p>
            <a:pPr>
              <a:defRPr/>
            </a:pPr>
            <a:fld id="{1963410F-AB2C-4F55-BB76-8DF238BCA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0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05">
              <a:defRPr sz="1200" smtClean="0"/>
            </a:lvl1pPr>
          </a:lstStyle>
          <a:p>
            <a:pPr>
              <a:defRPr/>
            </a:pPr>
            <a:fld id="{7E1C3B18-B410-4EF2-B096-C691B450598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0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05">
              <a:defRPr sz="1200" smtClean="0"/>
            </a:lvl1pPr>
          </a:lstStyle>
          <a:p>
            <a:pPr>
              <a:defRPr/>
            </a:pPr>
            <a:fld id="{E0A9AF99-B238-46CB-A56F-4F93B5CCF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8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2FE1-CE33-4CCF-B01E-45F3B63D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3C98-09D8-4358-B9D7-6ADDBC62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3C345-5009-422D-B015-362CC6FD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678E-4098-4E01-8F86-E9E72995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9E48-6E6E-4D3C-9F9F-DAA9539F2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A7A31-AB48-41CB-BFB7-273C2798A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2090-ADA4-48F6-925B-4D92DBA9E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CC65-2F4E-4C51-98EA-7859B87DB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3178-DD6E-4CC8-9F23-8259AFD3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EBF2-5197-4145-891F-AA0CADDF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F160-1321-4714-93E0-0C644016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1659-1872-4117-AF6C-5A62CFC3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hite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61913"/>
            <a:ext cx="9182100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865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06FFF10-5C24-4F17-85D9-C53443AE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flaherty@tamu.edu" TargetMode="External"/><Relationship Id="rId2" Type="http://schemas.openxmlformats.org/officeDocument/2006/relationships/hyperlink" Target="http://studyabroad.tam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lane@tamu.edu" TargetMode="External"/><Relationship Id="rId4" Type="http://schemas.openxmlformats.org/officeDocument/2006/relationships/hyperlink" Target="mailto:pparker@tam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6675"/>
            <a:ext cx="7696199" cy="35401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A0000"/>
                </a:solidFill>
              </a:rPr>
              <a:t>Creating International Opportunities for Aggies: </a:t>
            </a:r>
            <a:br>
              <a:rPr lang="en-US" sz="4000" b="1" dirty="0" smtClean="0">
                <a:solidFill>
                  <a:srgbClr val="5A0000"/>
                </a:solidFill>
              </a:rPr>
            </a:br>
            <a:r>
              <a:rPr lang="en-US" sz="4000" b="1" dirty="0" smtClean="0">
                <a:solidFill>
                  <a:srgbClr val="5A0000"/>
                </a:solidFill>
              </a:rPr>
              <a:t>An </a:t>
            </a:r>
            <a:r>
              <a:rPr lang="en-US" sz="4000" b="1" dirty="0">
                <a:solidFill>
                  <a:srgbClr val="5A0000"/>
                </a:solidFill>
              </a:rPr>
              <a:t>Introduction for </a:t>
            </a:r>
            <a:br>
              <a:rPr lang="en-US" sz="4000" b="1" dirty="0">
                <a:solidFill>
                  <a:srgbClr val="5A0000"/>
                </a:solidFill>
              </a:rPr>
            </a:br>
            <a:r>
              <a:rPr lang="en-US" sz="4000" b="1" dirty="0">
                <a:solidFill>
                  <a:srgbClr val="5A0000"/>
                </a:solidFill>
              </a:rPr>
              <a:t>Texas A&amp;M </a:t>
            </a:r>
            <a:r>
              <a:rPr lang="en-US" sz="4000" b="1" dirty="0" smtClean="0">
                <a:solidFill>
                  <a:srgbClr val="5A0000"/>
                </a:solidFill>
              </a:rPr>
              <a:t>Faculty</a:t>
            </a:r>
            <a:r>
              <a:rPr lang="en-US" sz="2000" b="1" dirty="0">
                <a:solidFill>
                  <a:srgbClr val="5A0000"/>
                </a:solidFill>
              </a:rPr>
              <a:t/>
            </a:r>
            <a:br>
              <a:rPr lang="en-US" sz="2000" b="1" dirty="0">
                <a:solidFill>
                  <a:srgbClr val="5A0000"/>
                </a:solidFill>
              </a:rPr>
            </a:br>
            <a:r>
              <a:rPr lang="en-US" sz="2000" dirty="0" smtClean="0"/>
              <a:t>Study Abroad Programs Office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25432"/>
            <a:ext cx="2895600" cy="232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25432"/>
            <a:ext cx="3505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343400" cy="464502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Courses taught on campus incorporating an international trip;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International component generally 1-2 weeks;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College/department handles the logistics, payments, and reservations.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Trips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6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251" y="1475361"/>
            <a:ext cx="4038600" cy="523023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Submit a Field Trip Fee Approval Form with itinerary and budget;</a:t>
            </a:r>
          </a:p>
          <a:p>
            <a:pPr>
              <a:buFontTx/>
              <a:buChar char="-"/>
            </a:pPr>
            <a:r>
              <a:rPr lang="en-US" sz="2400" dirty="0" smtClean="0"/>
              <a:t>Deadlines:</a:t>
            </a:r>
          </a:p>
          <a:p>
            <a:pPr marL="914400" lvl="1">
              <a:buFontTx/>
              <a:buChar char="-"/>
            </a:pPr>
            <a:r>
              <a:rPr lang="en-US" sz="2000" dirty="0" smtClean="0"/>
              <a:t>Fall – 	</a:t>
            </a:r>
            <a:r>
              <a:rPr lang="en-US" sz="2000" b="1" dirty="0" smtClean="0">
                <a:solidFill>
                  <a:srgbClr val="5A0000"/>
                </a:solidFill>
              </a:rPr>
              <a:t>March </a:t>
            </a:r>
            <a:r>
              <a:rPr lang="en-US" sz="2000" b="1" dirty="0">
                <a:solidFill>
                  <a:srgbClr val="5A0000"/>
                </a:solidFill>
              </a:rPr>
              <a:t>1</a:t>
            </a:r>
          </a:p>
          <a:p>
            <a:pPr marL="914400" lvl="1">
              <a:buFontTx/>
              <a:buChar char="-"/>
            </a:pPr>
            <a:r>
              <a:rPr lang="en-US" sz="2000" dirty="0" smtClean="0"/>
              <a:t>Spring – </a:t>
            </a:r>
            <a:r>
              <a:rPr lang="en-US" sz="2000" b="1" dirty="0">
                <a:solidFill>
                  <a:srgbClr val="5A0000"/>
                </a:solidFill>
              </a:rPr>
              <a:t>September 1</a:t>
            </a:r>
          </a:p>
          <a:p>
            <a:pPr marL="914400" lvl="1">
              <a:buFontTx/>
              <a:buChar char="-"/>
            </a:pPr>
            <a:r>
              <a:rPr lang="en-US" sz="2000" dirty="0" smtClean="0"/>
              <a:t>Summer – </a:t>
            </a:r>
            <a:r>
              <a:rPr lang="en-US" sz="2000" b="1" dirty="0">
                <a:solidFill>
                  <a:srgbClr val="5A0000"/>
                </a:solidFill>
              </a:rPr>
              <a:t>February 1</a:t>
            </a:r>
          </a:p>
          <a:p>
            <a:pPr marL="342900" lvl="1" indent="-342900">
              <a:buFontTx/>
              <a:buChar char="-"/>
            </a:pPr>
            <a:r>
              <a:rPr lang="en-US" dirty="0">
                <a:cs typeface="+mn-cs"/>
              </a:rPr>
              <a:t>Two part study abroad registration</a:t>
            </a:r>
            <a:r>
              <a:rPr lang="en-US" dirty="0" smtClean="0">
                <a:cs typeface="+mn-cs"/>
              </a:rPr>
              <a:t>:</a:t>
            </a:r>
          </a:p>
          <a:p>
            <a:pPr marL="914400" lvl="2" indent="-342900">
              <a:buFontTx/>
              <a:buChar char="-"/>
            </a:pPr>
            <a:r>
              <a:rPr lang="en-US" dirty="0" smtClean="0">
                <a:cs typeface="+mn-cs"/>
              </a:rPr>
              <a:t>Group leader/college liaison registers group</a:t>
            </a:r>
          </a:p>
          <a:p>
            <a:pPr marL="914400" lvl="2" indent="-342900">
              <a:buFontTx/>
              <a:buChar char="-"/>
            </a:pPr>
            <a:r>
              <a:rPr lang="en-US" dirty="0" smtClean="0">
                <a:cs typeface="+mn-cs"/>
              </a:rPr>
              <a:t>Student participants complete individual registration.</a:t>
            </a:r>
            <a:endParaRPr lang="en-US" dirty="0">
              <a:cs typeface="+mn-cs"/>
            </a:endParaRPr>
          </a:p>
          <a:p>
            <a:pPr lvl="1">
              <a:buFontTx/>
              <a:buChar char="-"/>
            </a:pPr>
            <a:endParaRPr lang="en-US" dirty="0">
              <a:cs typeface="+mn-cs"/>
            </a:endParaRPr>
          </a:p>
          <a:p>
            <a:pPr lvl="1">
              <a:buFontTx/>
              <a:buChar char="-"/>
            </a:pP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"/>
          <a:stretch/>
        </p:blipFill>
        <p:spPr>
          <a:xfrm>
            <a:off x="4876800" y="1447799"/>
            <a:ext cx="4121150" cy="29718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/>
          <a:stretch/>
        </p:blipFill>
        <p:spPr>
          <a:xfrm>
            <a:off x="5251450" y="4495800"/>
            <a:ext cx="3359150" cy="20574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Trips – 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for approval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0732" y="1524000"/>
            <a:ext cx="4123267" cy="5105400"/>
          </a:xfrm>
        </p:spPr>
        <p:txBody>
          <a:bodyPr/>
          <a:lstStyle/>
          <a:p>
            <a:r>
              <a:rPr lang="en-US" sz="2400" dirty="0" smtClean="0"/>
              <a:t>Provide </a:t>
            </a:r>
            <a:r>
              <a:rPr lang="en-US" sz="2400" dirty="0" smtClean="0"/>
              <a:t>references for third party </a:t>
            </a:r>
            <a:r>
              <a:rPr lang="en-US" sz="2400" dirty="0" smtClean="0"/>
              <a:t>providers;</a:t>
            </a:r>
            <a:endParaRPr lang="en-US" sz="2400" dirty="0" smtClean="0"/>
          </a:p>
          <a:p>
            <a:r>
              <a:rPr lang="en-US" sz="2400" dirty="0" smtClean="0"/>
              <a:t>Liaise with college coordinator and/or group </a:t>
            </a:r>
            <a:r>
              <a:rPr lang="en-US" sz="2400" dirty="0" smtClean="0"/>
              <a:t>leader;</a:t>
            </a:r>
            <a:endParaRPr lang="en-US" sz="2400" dirty="0" smtClean="0"/>
          </a:p>
          <a:p>
            <a:pPr lvl="1"/>
            <a:r>
              <a:rPr lang="en-US" sz="2000" dirty="0" smtClean="0"/>
              <a:t>Send registration instructions</a:t>
            </a:r>
          </a:p>
          <a:p>
            <a:pPr lvl="1"/>
            <a:r>
              <a:rPr lang="en-US" sz="2000" dirty="0" smtClean="0"/>
              <a:t>Select students based on roster/list provided</a:t>
            </a:r>
          </a:p>
          <a:p>
            <a:pPr lvl="1"/>
            <a:r>
              <a:rPr lang="en-US" sz="2000" dirty="0" smtClean="0"/>
              <a:t>Ensure all required information is submitted</a:t>
            </a:r>
          </a:p>
          <a:p>
            <a:r>
              <a:rPr lang="en-US" sz="2400" dirty="0" smtClean="0"/>
              <a:t>Provide pre-departure </a:t>
            </a:r>
            <a:r>
              <a:rPr lang="en-US" sz="2400" dirty="0" smtClean="0"/>
              <a:t>information to program leaders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" y="2590800"/>
            <a:ext cx="4876800" cy="27432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Programs Office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959350" y="2057400"/>
            <a:ext cx="4038600" cy="434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rgbClr val="29292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Register all students and faculty in CISI insurance;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Briefings </a:t>
            </a:r>
            <a:r>
              <a:rPr lang="en-US" sz="2400" dirty="0"/>
              <a:t>to help you prepare for taking students </a:t>
            </a:r>
            <a:r>
              <a:rPr lang="en-US" sz="2400" dirty="0" smtClean="0"/>
              <a:t>abroad;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24/7 </a:t>
            </a:r>
            <a:r>
              <a:rPr lang="en-US" sz="2400" dirty="0"/>
              <a:t>support while you are </a:t>
            </a:r>
            <a:r>
              <a:rPr lang="en-US" sz="2400" dirty="0" smtClean="0"/>
              <a:t>abroad;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Bill the field trip administrative fee.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u="sng" dirty="0" smtClean="0"/>
          </a:p>
          <a:p>
            <a:pPr>
              <a:lnSpc>
                <a:spcPct val="90000"/>
              </a:lnSpc>
            </a:pPr>
            <a:endParaRPr lang="en-US" sz="1800" b="1" dirty="0" smtClean="0">
              <a:solidFill>
                <a:srgbClr val="29292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476352" cy="29718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Programs Office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4800600"/>
          </a:xfrm>
        </p:spPr>
        <p:txBody>
          <a:bodyPr/>
          <a:lstStyle/>
          <a:p>
            <a:r>
              <a:rPr lang="en-US" sz="2200" dirty="0" smtClean="0"/>
              <a:t>Yes – students engaging in Texas A&amp;M sponsored or affiliated research need to register with study abroad – there is no fee;</a:t>
            </a:r>
          </a:p>
          <a:p>
            <a:r>
              <a:rPr lang="en-US" sz="2200" dirty="0" smtClean="0"/>
              <a:t>Most research opportunities are arranged by faculty or departments;</a:t>
            </a:r>
          </a:p>
          <a:p>
            <a:r>
              <a:rPr lang="en-US" sz="2200" dirty="0" smtClean="0"/>
              <a:t>Students on research trips are not required to purchase the CISI insurance, but we </a:t>
            </a:r>
            <a:r>
              <a:rPr lang="en-US" sz="2200" b="1" dirty="0" smtClean="0"/>
              <a:t>highly recommend they do.</a:t>
            </a:r>
          </a:p>
          <a:p>
            <a:endParaRPr lang="en-US" sz="3200" dirty="0"/>
          </a:p>
        </p:txBody>
      </p:sp>
      <p:pic>
        <p:nvPicPr>
          <p:cNvPr id="3074" name="Picture 2" descr="O:\GPS\SAPO\PUBLIC RELATIONS\For MSC Reopening\Collage\New Zealand Day 2 4 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0574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Abroad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343400" cy="4525963"/>
          </a:xfrm>
        </p:spPr>
        <p:txBody>
          <a:bodyPr/>
          <a:lstStyle/>
          <a:p>
            <a:r>
              <a:rPr lang="en-US" sz="2400" dirty="0" smtClean="0"/>
              <a:t>Assistance in developing programs before you submit your proposal;</a:t>
            </a:r>
          </a:p>
          <a:p>
            <a:r>
              <a:rPr lang="en-US" sz="2400" dirty="0" smtClean="0"/>
              <a:t>Advice regarding services in locations overseas;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dvising for the students on your programs;</a:t>
            </a:r>
          </a:p>
          <a:p>
            <a:r>
              <a:rPr lang="en-US" sz="2400" dirty="0" smtClean="0"/>
              <a:t>Handling complicated problems with regard to health or other concerns.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447800"/>
            <a:ext cx="466687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Resources provided for all faculty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Abroad Programs Office</a:t>
            </a:r>
          </a:p>
          <a:p>
            <a:pPr lvl="1"/>
            <a:r>
              <a:rPr lang="en-US" dirty="0" smtClean="0"/>
              <a:t>First floor, Pavilion</a:t>
            </a:r>
          </a:p>
          <a:p>
            <a:r>
              <a:rPr lang="en-US" dirty="0" smtClean="0"/>
              <a:t>Phone: 845-0544</a:t>
            </a:r>
          </a:p>
          <a:p>
            <a:r>
              <a:rPr lang="en-US" dirty="0">
                <a:hlinkClick r:id="rId2"/>
              </a:rPr>
              <a:t>http://studyabroad.tamu.edu</a:t>
            </a:r>
            <a:r>
              <a:rPr lang="en-US" dirty="0"/>
              <a:t> </a:t>
            </a:r>
          </a:p>
          <a:p>
            <a:r>
              <a:rPr lang="en-US" dirty="0" smtClean="0"/>
              <a:t>Emails:</a:t>
            </a:r>
          </a:p>
          <a:p>
            <a:pPr lvl="1"/>
            <a:r>
              <a:rPr lang="en-US" dirty="0"/>
              <a:t>Jane </a:t>
            </a:r>
            <a:r>
              <a:rPr lang="en-US" dirty="0" smtClean="0"/>
              <a:t>Flaherty: </a:t>
            </a:r>
            <a:r>
              <a:rPr lang="en-US" dirty="0">
                <a:hlinkClick r:id="rId3"/>
              </a:rPr>
              <a:t>jflaherty@tamu.edu</a:t>
            </a:r>
            <a:endParaRPr lang="en-US" dirty="0"/>
          </a:p>
          <a:p>
            <a:pPr lvl="1"/>
            <a:r>
              <a:rPr lang="en-US" dirty="0" smtClean="0"/>
              <a:t>Pascale Parker: </a:t>
            </a:r>
            <a:r>
              <a:rPr lang="en-US" dirty="0" smtClean="0">
                <a:hlinkClick r:id="rId4"/>
              </a:rPr>
              <a:t>pparker@tamu.edu</a:t>
            </a:r>
            <a:endParaRPr lang="en-US" dirty="0" smtClean="0"/>
          </a:p>
          <a:p>
            <a:pPr lvl="1"/>
            <a:r>
              <a:rPr lang="en-US" dirty="0" smtClean="0"/>
              <a:t>Katy Lane: </a:t>
            </a:r>
            <a:r>
              <a:rPr lang="en-US" dirty="0" smtClean="0">
                <a:hlinkClick r:id="rId5"/>
              </a:rPr>
              <a:t>klane@tamu.edu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 us with any questions or concerns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5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228600"/>
            <a:ext cx="6400800" cy="9906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Demographics of </a:t>
            </a:r>
            <a:br>
              <a:rPr lang="en-US" sz="3200" b="1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student participation</a:t>
            </a:r>
            <a:endParaRPr lang="en-US" sz="3200" dirty="0">
              <a:solidFill>
                <a:srgbClr val="5A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r>
              <a:rPr lang="en-US" sz="2800" b="1" dirty="0" smtClean="0"/>
              <a:t>In AY 2016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b="1" dirty="0">
                <a:solidFill>
                  <a:srgbClr val="5A0000"/>
                </a:solidFill>
              </a:rPr>
              <a:t>5530 students </a:t>
            </a:r>
            <a:r>
              <a:rPr lang="en-US" sz="2400" dirty="0"/>
              <a:t>participated on international programs or </a:t>
            </a:r>
            <a:r>
              <a:rPr lang="en-US" sz="2400" dirty="0" smtClean="0"/>
              <a:t>experiences;</a:t>
            </a:r>
            <a:endParaRPr lang="en-US" sz="2400" dirty="0"/>
          </a:p>
          <a:p>
            <a:pPr lvl="1"/>
            <a:r>
              <a:rPr lang="en-US" sz="2400" b="1" dirty="0">
                <a:solidFill>
                  <a:srgbClr val="5A0000"/>
                </a:solidFill>
              </a:rPr>
              <a:t>1949 students </a:t>
            </a:r>
            <a:r>
              <a:rPr lang="en-US" sz="2400" dirty="0" smtClean="0"/>
              <a:t>enrolled in classes taught by TAMU </a:t>
            </a:r>
            <a:r>
              <a:rPr lang="en-US" sz="2400" dirty="0"/>
              <a:t>faculty </a:t>
            </a:r>
            <a:r>
              <a:rPr lang="en-US" sz="2400" dirty="0" smtClean="0"/>
              <a:t>overseas;</a:t>
            </a:r>
          </a:p>
          <a:p>
            <a:pPr lvl="1"/>
            <a:r>
              <a:rPr lang="en-US" sz="2400" b="1" dirty="0">
                <a:solidFill>
                  <a:srgbClr val="5A0000"/>
                </a:solidFill>
              </a:rPr>
              <a:t>1637 students </a:t>
            </a:r>
            <a:r>
              <a:rPr lang="en-US" sz="2400" dirty="0"/>
              <a:t>enrolled in </a:t>
            </a:r>
            <a:r>
              <a:rPr lang="en-US" sz="2400" dirty="0" smtClean="0"/>
              <a:t>on-campus courses that included an international component;</a:t>
            </a:r>
            <a:endParaRPr lang="en-US" sz="2400" dirty="0"/>
          </a:p>
          <a:p>
            <a:pPr lvl="1"/>
            <a:r>
              <a:rPr lang="en-US" sz="2400" b="1" dirty="0">
                <a:solidFill>
                  <a:srgbClr val="5A0000"/>
                </a:solidFill>
              </a:rPr>
              <a:t>257 students </a:t>
            </a:r>
            <a:r>
              <a:rPr lang="en-US" sz="2400" dirty="0"/>
              <a:t>conducted research </a:t>
            </a:r>
            <a:r>
              <a:rPr lang="en-US" sz="2400" dirty="0" smtClean="0"/>
              <a:t>overseas;</a:t>
            </a:r>
          </a:p>
          <a:p>
            <a:r>
              <a:rPr lang="en-US" sz="2800" b="1" dirty="0" smtClean="0"/>
              <a:t>In short, most Aggies go abroad with, or under the direction of, TAMU faculty.</a:t>
            </a:r>
          </a:p>
        </p:txBody>
      </p:sp>
    </p:spTree>
    <p:extLst>
      <p:ext uri="{BB962C8B-B14F-4D97-AF65-F5344CB8AC3E}">
        <p14:creationId xmlns:p14="http://schemas.microsoft.com/office/powerpoint/2010/main" val="26962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r>
              <a:rPr lang="en-US" sz="2400" dirty="0" err="1" smtClean="0"/>
              <a:t>Soltis</a:t>
            </a:r>
            <a:r>
              <a:rPr lang="en-US" sz="2400" dirty="0" smtClean="0"/>
              <a:t> Center for Education and Research,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Costa Rica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>Texas </a:t>
            </a:r>
            <a:r>
              <a:rPr lang="en-US" sz="2400" dirty="0" smtClean="0"/>
              <a:t>A&amp;M University, </a:t>
            </a:r>
            <a:r>
              <a:rPr lang="en-US" sz="2400" b="1" dirty="0" smtClean="0"/>
              <a:t>Qatar;</a:t>
            </a:r>
          </a:p>
          <a:p>
            <a:r>
              <a:rPr lang="en-US" sz="2400" dirty="0" smtClean="0"/>
              <a:t>Santa Chiara Study Center, </a:t>
            </a:r>
            <a:r>
              <a:rPr lang="en-US" sz="2400" b="1" dirty="0" smtClean="0"/>
              <a:t>Italy;</a:t>
            </a:r>
          </a:p>
          <a:p>
            <a:r>
              <a:rPr lang="en-US" sz="2400" dirty="0" smtClean="0"/>
              <a:t>Hacienda Santa Clara, </a:t>
            </a:r>
            <a:r>
              <a:rPr lang="en-US" sz="2400" b="1" dirty="0" smtClean="0"/>
              <a:t>Mexico.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Frequently used locations</a:t>
            </a:r>
            <a:endParaRPr lang="en-US" sz="3200" kern="0" dirty="0">
              <a:solidFill>
                <a:srgbClr val="5A0000"/>
              </a:solidFill>
            </a:endParaRPr>
          </a:p>
        </p:txBody>
      </p:sp>
      <p:pic>
        <p:nvPicPr>
          <p:cNvPr id="2050" name="Picture 2" descr="Instalaciones / Facili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998068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998068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0" y="1626140"/>
            <a:ext cx="2607828" cy="1955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08" y="1752600"/>
            <a:ext cx="2537118" cy="14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4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987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types of </a:t>
            </a:r>
            <a:b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opportunities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797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Programs can be as short as a week, or as long as a semester;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Courses with more than 50% of the contact hours taught overseas are </a:t>
            </a:r>
            <a:r>
              <a:rPr lang="en-US" sz="2400" b="1" dirty="0" smtClean="0">
                <a:solidFill>
                  <a:srgbClr val="5A0000"/>
                </a:solidFill>
              </a:rPr>
              <a:t>Faculty-led programs;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Courses taught primarily on campus with an international component are </a:t>
            </a:r>
            <a:r>
              <a:rPr lang="en-US" sz="2400" b="1" dirty="0" smtClean="0">
                <a:solidFill>
                  <a:srgbClr val="5A0000"/>
                </a:solidFill>
              </a:rPr>
              <a:t>Field Trips;</a:t>
            </a:r>
            <a:endParaRPr lang="en-US" sz="2400" b="1" dirty="0">
              <a:solidFill>
                <a:srgbClr val="5A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Faculty or departments can assist students in developing directed or independent </a:t>
            </a:r>
            <a:r>
              <a:rPr lang="en-US" sz="2400" b="1" dirty="0">
                <a:solidFill>
                  <a:srgbClr val="5A0000"/>
                </a:solidFill>
              </a:rPr>
              <a:t>Research </a:t>
            </a:r>
            <a:r>
              <a:rPr lang="en-US" sz="2400" b="1" dirty="0" smtClean="0">
                <a:solidFill>
                  <a:srgbClr val="5A0000"/>
                </a:solidFill>
              </a:rPr>
              <a:t>Abroad.</a:t>
            </a:r>
            <a:endParaRPr lang="en-US" sz="2400" b="1" dirty="0">
              <a:solidFill>
                <a:srgbClr val="5A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72090-ADA4-48F6-925B-4D92DBA9E6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/>
        </p:blipFill>
        <p:spPr>
          <a:xfrm>
            <a:off x="5887562" y="1391047"/>
            <a:ext cx="3224688" cy="5238353"/>
          </a:xfrm>
        </p:spPr>
      </p:pic>
    </p:spTree>
    <p:extLst>
      <p:ext uri="{BB962C8B-B14F-4D97-AF65-F5344CB8AC3E}">
        <p14:creationId xmlns:p14="http://schemas.microsoft.com/office/powerpoint/2010/main" val="57754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1"/>
            <a:ext cx="9448800" cy="2819400"/>
          </a:xfrm>
        </p:spPr>
        <p:txBody>
          <a:bodyPr/>
          <a:lstStyle/>
          <a:p>
            <a:r>
              <a:rPr lang="en-US" sz="2400" dirty="0" smtClean="0"/>
              <a:t>Courses in the Texas A&amp;M catalog taught overseas;</a:t>
            </a:r>
          </a:p>
          <a:p>
            <a:r>
              <a:rPr lang="en-US" sz="2400" dirty="0" smtClean="0"/>
              <a:t>International component is 2-18 weeks in length;</a:t>
            </a:r>
          </a:p>
          <a:p>
            <a:r>
              <a:rPr lang="en-US" sz="2400" dirty="0" smtClean="0"/>
              <a:t>Faculty can teach collaboratively with a colleague at the host institution.</a:t>
            </a:r>
            <a:endParaRPr lang="en-US" sz="2400" dirty="0"/>
          </a:p>
        </p:txBody>
      </p:sp>
      <p:pic>
        <p:nvPicPr>
          <p:cNvPr id="1027" name="Picture 3" descr="O:\GPS\SAPO\FACULTY LED PROGRAMS\PROGRAMS\Danube Summer Institute\2014\Photos\Prague - Institute of International Re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Faculty-led Programs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1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441957"/>
            <a:ext cx="4267200" cy="518744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Submit a Faculty-led program proposal to your department. The approval routes through the college dean’s office;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Once approved, the college sends the proposal to the Study Abroad Programs Office;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Deadlines </a:t>
            </a:r>
            <a:r>
              <a:rPr lang="en-US" sz="2400" i="1" dirty="0" smtClean="0"/>
              <a:t>(10-12 months in advance)</a:t>
            </a:r>
            <a:r>
              <a:rPr lang="en-US" sz="2400" dirty="0" smtClean="0"/>
              <a:t>: </a:t>
            </a:r>
          </a:p>
          <a:p>
            <a:pPr marL="914400" lvl="1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Fall – </a:t>
            </a:r>
            <a:r>
              <a:rPr lang="en-US" sz="2000" b="1" dirty="0" smtClean="0">
                <a:solidFill>
                  <a:srgbClr val="5A0000"/>
                </a:solidFill>
              </a:rPr>
              <a:t>October 1</a:t>
            </a:r>
            <a:r>
              <a:rPr lang="en-US" sz="2000" dirty="0" smtClean="0"/>
              <a:t>; </a:t>
            </a:r>
          </a:p>
          <a:p>
            <a:pPr marL="914400" lvl="1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Spring – </a:t>
            </a:r>
            <a:r>
              <a:rPr lang="en-US" sz="2000" b="1" dirty="0">
                <a:solidFill>
                  <a:srgbClr val="5A0000"/>
                </a:solidFill>
              </a:rPr>
              <a:t>March 1</a:t>
            </a:r>
            <a:r>
              <a:rPr lang="en-US" sz="2000" b="1" dirty="0" smtClean="0"/>
              <a:t>;</a:t>
            </a:r>
          </a:p>
          <a:p>
            <a:pPr marL="914400" lvl="1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Summer – </a:t>
            </a:r>
            <a:r>
              <a:rPr lang="en-US" sz="2000" b="1" dirty="0">
                <a:solidFill>
                  <a:srgbClr val="5A0000"/>
                </a:solidFill>
              </a:rPr>
              <a:t>May 1</a:t>
            </a:r>
            <a:r>
              <a:rPr lang="en-US" sz="2000" b="1" dirty="0" smtClean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164016" cy="2773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71524"/>
            <a:ext cx="4164016" cy="234226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 for creating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Faculty-led programs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Standard Service programs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Study abroad advisor assigned to each program;</a:t>
            </a:r>
          </a:p>
          <a:p>
            <a:r>
              <a:rPr lang="en-US" sz="2200" dirty="0" smtClean="0"/>
              <a:t>Assists with program </a:t>
            </a:r>
            <a:r>
              <a:rPr lang="en-US" sz="2200" dirty="0" smtClean="0"/>
              <a:t>logistics and itinerary; </a:t>
            </a:r>
          </a:p>
          <a:p>
            <a:r>
              <a:rPr lang="en-US" sz="2200" dirty="0" smtClean="0"/>
              <a:t>Provides </a:t>
            </a:r>
            <a:r>
              <a:rPr lang="en-US" sz="2200" dirty="0" smtClean="0"/>
              <a:t>budget, contracts,</a:t>
            </a:r>
          </a:p>
          <a:p>
            <a:pPr marL="0" indent="0">
              <a:buNone/>
            </a:pPr>
            <a:r>
              <a:rPr lang="en-US" sz="2200" dirty="0" smtClean="0"/>
              <a:t>     payments and charges;  </a:t>
            </a:r>
          </a:p>
          <a:p>
            <a:r>
              <a:rPr lang="en-US" sz="2200" dirty="0" smtClean="0"/>
              <a:t>Provides student </a:t>
            </a:r>
            <a:r>
              <a:rPr lang="en-US" sz="2200" dirty="0" smtClean="0"/>
              <a:t>advising and orientations;</a:t>
            </a:r>
          </a:p>
          <a:p>
            <a:r>
              <a:rPr lang="en-US" sz="2200" dirty="0" smtClean="0"/>
              <a:t>Marketing and promotion;</a:t>
            </a:r>
          </a:p>
          <a:p>
            <a:r>
              <a:rPr lang="en-US" sz="2200" dirty="0" smtClean="0"/>
              <a:t>Liaise with Registrar and Business Services.</a:t>
            </a:r>
          </a:p>
          <a:p>
            <a:pPr marL="0" indent="0">
              <a:buNone/>
            </a:pPr>
            <a:r>
              <a:rPr lang="en-US" sz="2200" b="1" dirty="0" smtClean="0"/>
              <a:t>Administrative </a:t>
            </a:r>
            <a:r>
              <a:rPr lang="en-US" sz="2200" b="1" dirty="0" smtClean="0"/>
              <a:t>fee charged to students: $</a:t>
            </a:r>
            <a:r>
              <a:rPr lang="en-US" sz="2200" b="1" dirty="0" smtClean="0"/>
              <a:t>400</a:t>
            </a:r>
            <a:endParaRPr lang="en-US" sz="2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Limited service programs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Department </a:t>
            </a:r>
            <a:r>
              <a:rPr lang="en-US" sz="2200" dirty="0"/>
              <a:t>or college provides most of the </a:t>
            </a:r>
            <a:r>
              <a:rPr lang="en-US" sz="2200" dirty="0" smtClean="0"/>
              <a:t>support with logistics, budget preparations, and business services;</a:t>
            </a:r>
          </a:p>
          <a:p>
            <a:r>
              <a:rPr lang="en-US" sz="2200" dirty="0" smtClean="0"/>
              <a:t>Study abroad opens program applications, assists with student advising, liaises with registrar for course coding and opening in </a:t>
            </a:r>
            <a:r>
              <a:rPr lang="en-US" sz="2200" dirty="0" smtClean="0"/>
              <a:t>Howdy;</a:t>
            </a:r>
          </a:p>
          <a:p>
            <a:r>
              <a:rPr lang="en-US" sz="2200" b="1" dirty="0" smtClean="0"/>
              <a:t>Administrative </a:t>
            </a:r>
            <a:r>
              <a:rPr lang="en-US" sz="2200" b="1" dirty="0" smtClean="0"/>
              <a:t>fee charged </a:t>
            </a:r>
            <a:r>
              <a:rPr lang="en-US" sz="2200" b="1" dirty="0" smtClean="0"/>
              <a:t>       	to </a:t>
            </a:r>
            <a:r>
              <a:rPr lang="en-US" sz="2200" b="1" dirty="0" smtClean="0"/>
              <a:t>students: $</a:t>
            </a:r>
            <a:r>
              <a:rPr lang="en-US" sz="2200" b="1" dirty="0" smtClean="0"/>
              <a:t>100</a:t>
            </a:r>
            <a:endParaRPr lang="en-US" sz="2200" b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Programs Office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495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all faculty:</a:t>
            </a:r>
          </a:p>
          <a:p>
            <a:pPr>
              <a:buFontTx/>
              <a:buChar char="-"/>
            </a:pPr>
            <a:r>
              <a:rPr lang="en-US" sz="2400" dirty="0" smtClean="0"/>
              <a:t>Briefings to help you prepare for taking students abroad;</a:t>
            </a:r>
          </a:p>
          <a:p>
            <a:pPr>
              <a:buFontTx/>
              <a:buChar char="-"/>
            </a:pPr>
            <a:r>
              <a:rPr lang="en-US" sz="2400" dirty="0" smtClean="0"/>
              <a:t>24/7 support while you are abroad;</a:t>
            </a:r>
          </a:p>
          <a:p>
            <a:pPr>
              <a:buFontTx/>
              <a:buChar char="-"/>
            </a:pPr>
            <a:r>
              <a:rPr lang="en-US" sz="2400" dirty="0" smtClean="0"/>
              <a:t>Enroll you and your students in CISI insurance – provides medical insurance and security support;</a:t>
            </a:r>
          </a:p>
          <a:p>
            <a:pPr>
              <a:buFontTx/>
              <a:buChar char="-"/>
            </a:pPr>
            <a:r>
              <a:rPr lang="en-US" sz="2400" dirty="0" smtClean="0"/>
              <a:t>Provide health and safety orientations for your students.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733800" cy="49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</a:t>
            </a:r>
          </a:p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Programs Office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18" y="1447800"/>
            <a:ext cx="8662482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Who pays my salary?</a:t>
            </a:r>
          </a:p>
          <a:p>
            <a:pPr>
              <a:buFontTx/>
              <a:buChar char="-"/>
            </a:pPr>
            <a:r>
              <a:rPr lang="en-US" sz="2400" dirty="0" smtClean="0"/>
              <a:t>Whom do I talk to about my program and course ideas?</a:t>
            </a:r>
          </a:p>
          <a:p>
            <a:pPr>
              <a:buFontTx/>
              <a:buChar char="-"/>
            </a:pPr>
            <a:r>
              <a:rPr lang="en-US" sz="2400" dirty="0"/>
              <a:t>Why do I need to start planning </a:t>
            </a:r>
          </a:p>
          <a:p>
            <a:pPr marL="0" indent="0">
              <a:buNone/>
            </a:pPr>
            <a:r>
              <a:rPr lang="en-US" sz="2400" dirty="0"/>
              <a:t>    a year in advance?</a:t>
            </a:r>
          </a:p>
          <a:p>
            <a:pPr>
              <a:buFontTx/>
              <a:buChar char="-"/>
            </a:pPr>
            <a:r>
              <a:rPr lang="en-US" sz="2400" dirty="0" smtClean="0"/>
              <a:t>Do </a:t>
            </a:r>
            <a:r>
              <a:rPr lang="en-US" sz="2400" dirty="0" smtClean="0"/>
              <a:t>I need to pay for my airfare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and </a:t>
            </a:r>
            <a:r>
              <a:rPr lang="en-US" sz="2400" dirty="0" smtClean="0"/>
              <a:t>other expenses?</a:t>
            </a:r>
          </a:p>
          <a:p>
            <a:pPr>
              <a:buFontTx/>
              <a:buChar char="-"/>
            </a:pPr>
            <a:r>
              <a:rPr lang="en-US" sz="2400" dirty="0" smtClean="0"/>
              <a:t>How do I find logistical support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in </a:t>
            </a:r>
            <a:r>
              <a:rPr lang="en-US" sz="2400" dirty="0" smtClean="0"/>
              <a:t>the foreign country?</a:t>
            </a:r>
          </a:p>
          <a:p>
            <a:pPr>
              <a:buFontTx/>
              <a:buChar char="-"/>
            </a:pPr>
            <a:r>
              <a:rPr lang="en-US" sz="2400" dirty="0" smtClean="0"/>
              <a:t>How do I recruit students?</a:t>
            </a:r>
          </a:p>
          <a:p>
            <a:pPr>
              <a:buFontTx/>
              <a:buChar char="-"/>
            </a:pPr>
            <a:r>
              <a:rPr lang="en-US" sz="2400" dirty="0" smtClean="0"/>
              <a:t>Can </a:t>
            </a:r>
            <a:r>
              <a:rPr lang="en-US" sz="2400" dirty="0" smtClean="0"/>
              <a:t>my family come with me?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11118"/>
            <a:ext cx="3998800" cy="2604687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5" y="228600"/>
            <a:ext cx="6400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/>
            <a:r>
              <a:rPr lang="en-US" sz="3200" b="1" kern="0" dirty="0" smtClean="0">
                <a:solidFill>
                  <a:srgbClr val="5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Frequently asked questions</a:t>
            </a:r>
            <a:endParaRPr lang="en-US" sz="3200" kern="0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680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752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Blank Presentation</vt:lpstr>
      <vt:lpstr>Creating International Opportunities for Aggies:  An Introduction for  Texas A&amp;M Faculty Study Abroad Programs Office</vt:lpstr>
      <vt:lpstr>Demographics of  student participation</vt:lpstr>
      <vt:lpstr>PowerPoint Presentation</vt:lpstr>
      <vt:lpstr>Different types of  study abroad opportunities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 DeHaven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DeHaven</dc:creator>
  <cp:lastModifiedBy>Pascale Parker</cp:lastModifiedBy>
  <cp:revision>219</cp:revision>
  <cp:lastPrinted>2015-08-19T14:44:22Z</cp:lastPrinted>
  <dcterms:created xsi:type="dcterms:W3CDTF">2007-09-07T17:44:03Z</dcterms:created>
  <dcterms:modified xsi:type="dcterms:W3CDTF">2017-04-05T20:44:02Z</dcterms:modified>
</cp:coreProperties>
</file>